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299" r:id="rId2"/>
  </p:sldIdLst>
  <p:sldSz cx="12192000" cy="6858000"/>
  <p:notesSz cx="6858000" cy="9144000"/>
  <p:defaultTextStyle>
    <a:defPPr>
      <a:defRPr lang="en-US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D5D5D5"/>
    <a:srgbClr val="ECECEC"/>
    <a:srgbClr val="5BC2E7"/>
    <a:srgbClr val="B8B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–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–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6327"/>
  </p:normalViewPr>
  <p:slideViewPr>
    <p:cSldViewPr snapToGrid="0" snapToObjects="1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2C2B7137-6CE1-F74D-80B1-E1939CF18C0B}" type="datetimeFigureOut">
              <a:rPr lang="en-US" smtClean="0"/>
              <a:pPr/>
              <a:t>27-Jul-23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448FA329-FEDE-3F45-9805-68CDC9FBB0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91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189" algn="l" defTabSz="914377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377" algn="l" defTabSz="914377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566" algn="l" defTabSz="914377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754" algn="l" defTabSz="914377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1E77CA1-9CDF-734F-9BC2-A77ABB697C72}"/>
              </a:ext>
            </a:extLst>
          </p:cNvPr>
          <p:cNvSpPr/>
          <p:nvPr userDrawn="1"/>
        </p:nvSpPr>
        <p:spPr>
          <a:xfrm>
            <a:off x="0" y="6231470"/>
            <a:ext cx="12192000" cy="6265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b="0" i="0" dirty="0">
              <a:latin typeface="Arial" panose="020B0604020202020204" pitchFamily="34" charset="0"/>
            </a:endParaRPr>
          </a:p>
        </p:txBody>
      </p:sp>
      <p:pic>
        <p:nvPicPr>
          <p:cNvPr id="18" name="Picture 17" descr="A close up of a screen&#10;&#10;Description automatically generated">
            <a:extLst>
              <a:ext uri="{FF2B5EF4-FFF2-40B4-BE49-F238E27FC236}">
                <a16:creationId xmlns:a16="http://schemas.microsoft.com/office/drawing/2014/main" id="{570D3914-E463-4B45-84DF-9CCB85EC87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67" y="6231467"/>
            <a:ext cx="3132660" cy="62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863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1E77CA1-9CDF-734F-9BC2-A77ABB697C72}"/>
              </a:ext>
            </a:extLst>
          </p:cNvPr>
          <p:cNvSpPr/>
          <p:nvPr userDrawn="1"/>
        </p:nvSpPr>
        <p:spPr>
          <a:xfrm>
            <a:off x="0" y="6231470"/>
            <a:ext cx="12192000" cy="6265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b="0" i="0" dirty="0">
              <a:latin typeface="Arial" panose="020B0604020202020204" pitchFamily="34" charset="0"/>
            </a:endParaRPr>
          </a:p>
        </p:txBody>
      </p:sp>
      <p:pic>
        <p:nvPicPr>
          <p:cNvPr id="18" name="Picture 17" descr="A close up of a screen&#10;&#10;Description automatically generated">
            <a:extLst>
              <a:ext uri="{FF2B5EF4-FFF2-40B4-BE49-F238E27FC236}">
                <a16:creationId xmlns:a16="http://schemas.microsoft.com/office/drawing/2014/main" id="{570D3914-E463-4B45-84DF-9CCB85EC87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67" y="6231467"/>
            <a:ext cx="3132660" cy="62653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3E2026F-8739-0345-B3E3-74139EC752DA}"/>
              </a:ext>
            </a:extLst>
          </p:cNvPr>
          <p:cNvSpPr txBox="1"/>
          <p:nvPr userDrawn="1"/>
        </p:nvSpPr>
        <p:spPr>
          <a:xfrm>
            <a:off x="11419861" y="6375298"/>
            <a:ext cx="772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5F98660-19BF-414E-9E7B-CF2805963732}" type="slidenum">
              <a:rPr lang="en-US" sz="1400" b="1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400" b="0" i="0" dirty="0">
              <a:latin typeface="Arial" panose="020B0604020202020204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57EB1E7-15ED-BA48-B0CB-D4B2F5E36CE2}"/>
              </a:ext>
            </a:extLst>
          </p:cNvPr>
          <p:cNvCxnSpPr/>
          <p:nvPr userDrawn="1"/>
        </p:nvCxnSpPr>
        <p:spPr>
          <a:xfrm>
            <a:off x="11358901" y="6380634"/>
            <a:ext cx="0" cy="30777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52394B3A-F030-6340-AF25-2C3CA3C32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36080" y="6370313"/>
            <a:ext cx="4307840" cy="365125"/>
          </a:xfrm>
          <a:prstGeom prst="rect">
            <a:avLst/>
          </a:prstGeom>
        </p:spPr>
        <p:txBody>
          <a:bodyPr/>
          <a:lstStyle>
            <a:lvl1pPr algn="r"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&lt;Presentation Title&gt;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F190C0-76BC-A441-AAE6-9D8E9740CB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0720" y="681038"/>
            <a:ext cx="10530840" cy="515901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907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F4FD54-D143-8544-8A0E-C449B851C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960" y="681038"/>
            <a:ext cx="10515600" cy="515901"/>
          </a:xfrm>
          <a:prstGeom prst="rect">
            <a:avLst/>
          </a:prstGeom>
        </p:spPr>
        <p:txBody>
          <a:bodyPr vert="horz" lIns="36000" tIns="36000" rIns="36000" bIns="36000" rtlCol="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76B6D7-1BFF-2D47-9B38-9CF11F641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960" y="1825625"/>
            <a:ext cx="10515600" cy="43513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17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</p:sldLayoutIdLst>
  <p:hf sldNum="0" hd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7986" indent="-287986" algn="l" defTabSz="914354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bg1">
            <a:lumMod val="50000"/>
          </a:schemeClr>
        </a:buClr>
        <a:buSzPct val="60000"/>
        <a:buFont typeface=".Lucida Grande UI Regular"/>
        <a:buChar char="◆"/>
        <a:defRPr sz="2400" b="1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75972" indent="-287986" algn="l" defTabSz="914354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bg1">
            <a:lumMod val="50000"/>
          </a:schemeClr>
        </a:buClr>
        <a:buSzPct val="60000"/>
        <a:buFont typeface=".Lucida Grande UI Regular"/>
        <a:buChar char="◆"/>
        <a:defRPr sz="22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63957" indent="-287986" algn="l" defTabSz="914354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bg1">
            <a:lumMod val="50000"/>
          </a:schemeClr>
        </a:buClr>
        <a:buSzPct val="60000"/>
        <a:buFont typeface=".Lucida Grande UI Regular"/>
        <a:buChar char="◆"/>
        <a:defRPr sz="2000" b="1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51942" indent="-287986" algn="l" defTabSz="914354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bg1">
            <a:lumMod val="50000"/>
          </a:schemeClr>
        </a:buClr>
        <a:buSzPct val="60000"/>
        <a:buFont typeface=".Lucida Grande UI Regular"/>
        <a:buChar char="◆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439928" indent="-287986" algn="l" defTabSz="914354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bg1">
            <a:lumMod val="50000"/>
          </a:schemeClr>
        </a:buClr>
        <a:buSzPct val="60000"/>
        <a:buFont typeface=".Lucida Grande UI Regular"/>
        <a:buChar char="◆"/>
        <a:defRPr sz="1800" b="1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object 9"/>
          <p:cNvSpPr/>
          <p:nvPr/>
        </p:nvSpPr>
        <p:spPr>
          <a:xfrm>
            <a:off x="6078573" y="542246"/>
            <a:ext cx="1151890" cy="503243"/>
          </a:xfrm>
          <a:custGeom>
            <a:avLst/>
            <a:gdLst/>
            <a:ahLst/>
            <a:cxnLst/>
            <a:rect l="l" t="t" r="r" b="b"/>
            <a:pathLst>
              <a:path w="1151889" h="863600">
                <a:moveTo>
                  <a:pt x="0" y="863284"/>
                </a:moveTo>
                <a:lnTo>
                  <a:pt x="0" y="0"/>
                </a:lnTo>
                <a:lnTo>
                  <a:pt x="1151316" y="0"/>
                </a:lnTo>
                <a:lnTo>
                  <a:pt x="1151316" y="863284"/>
                </a:lnTo>
                <a:lnTo>
                  <a:pt x="0" y="863284"/>
                </a:lnTo>
                <a:close/>
              </a:path>
            </a:pathLst>
          </a:custGeom>
          <a:solidFill>
            <a:schemeClr val="accent1"/>
          </a:solidFill>
          <a:ln w="3177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E6E660-A045-2740-A2F7-9466A57F1023}"/>
              </a:ext>
            </a:extLst>
          </p:cNvPr>
          <p:cNvSpPr txBox="1"/>
          <p:nvPr/>
        </p:nvSpPr>
        <p:spPr>
          <a:xfrm>
            <a:off x="435367" y="363303"/>
            <a:ext cx="9830775" cy="617935"/>
          </a:xfrm>
          <a:prstGeom prst="rect">
            <a:avLst/>
          </a:prstGeom>
          <a:noFill/>
          <a:ln w="41275" cap="sq">
            <a:noFill/>
          </a:ln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85000"/>
              </a:lnSpc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Student Life &amp; Leadership</a:t>
            </a:r>
          </a:p>
          <a:p>
            <a:pPr>
              <a:lnSpc>
                <a:spcPct val="85000"/>
              </a:lnSpc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Student Services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DFA9B8-4BA3-5245-A444-33062CE596B0}"/>
              </a:ext>
            </a:extLst>
          </p:cNvPr>
          <p:cNvSpPr/>
          <p:nvPr/>
        </p:nvSpPr>
        <p:spPr>
          <a:xfrm>
            <a:off x="326504" y="4720727"/>
            <a:ext cx="217725" cy="2177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CB6C68-F570-8141-B4A2-E400FF5EC6CF}"/>
              </a:ext>
            </a:extLst>
          </p:cNvPr>
          <p:cNvSpPr txBox="1"/>
          <p:nvPr/>
        </p:nvSpPr>
        <p:spPr>
          <a:xfrm>
            <a:off x="627782" y="4788470"/>
            <a:ext cx="1197359" cy="118065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15B724-DC85-CD42-AEBD-8185F5D3D58D}"/>
              </a:ext>
            </a:extLst>
          </p:cNvPr>
          <p:cNvSpPr/>
          <p:nvPr/>
        </p:nvSpPr>
        <p:spPr>
          <a:xfrm>
            <a:off x="326504" y="5051759"/>
            <a:ext cx="217725" cy="2177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953DE6-82A2-EB40-978E-0C39AC013AF5}"/>
              </a:ext>
            </a:extLst>
          </p:cNvPr>
          <p:cNvSpPr txBox="1"/>
          <p:nvPr/>
        </p:nvSpPr>
        <p:spPr>
          <a:xfrm>
            <a:off x="629535" y="5081996"/>
            <a:ext cx="1509383" cy="144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Project (temporary)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4BB0AC-E72A-254E-9AE9-99F8A2527E22}"/>
              </a:ext>
            </a:extLst>
          </p:cNvPr>
          <p:cNvSpPr/>
          <p:nvPr/>
        </p:nvSpPr>
        <p:spPr>
          <a:xfrm>
            <a:off x="326504" y="5705206"/>
            <a:ext cx="217725" cy="2177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E194D5-9743-E84D-A9E4-77BEB18166A5}"/>
              </a:ext>
            </a:extLst>
          </p:cNvPr>
          <p:cNvSpPr txBox="1"/>
          <p:nvPr/>
        </p:nvSpPr>
        <p:spPr>
          <a:xfrm>
            <a:off x="629955" y="5722876"/>
            <a:ext cx="1721573" cy="153888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Vacant Positions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34390AF-B005-BA45-9B10-30C0D6A3AC69}"/>
              </a:ext>
            </a:extLst>
          </p:cNvPr>
          <p:cNvSpPr/>
          <p:nvPr/>
        </p:nvSpPr>
        <p:spPr>
          <a:xfrm>
            <a:off x="328199" y="5376770"/>
            <a:ext cx="217725" cy="217727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latin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D8558A-B965-C240-9000-08240F36CEAE}"/>
              </a:ext>
            </a:extLst>
          </p:cNvPr>
          <p:cNvSpPr txBox="1"/>
          <p:nvPr/>
        </p:nvSpPr>
        <p:spPr>
          <a:xfrm>
            <a:off x="631650" y="5394440"/>
            <a:ext cx="940588" cy="153888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Current Positions</a:t>
            </a:r>
          </a:p>
        </p:txBody>
      </p:sp>
      <p:sp>
        <p:nvSpPr>
          <p:cNvPr id="14" name="object 9"/>
          <p:cNvSpPr/>
          <p:nvPr/>
        </p:nvSpPr>
        <p:spPr>
          <a:xfrm>
            <a:off x="6078573" y="1240307"/>
            <a:ext cx="1151890" cy="557711"/>
          </a:xfrm>
          <a:custGeom>
            <a:avLst/>
            <a:gdLst/>
            <a:ahLst/>
            <a:cxnLst/>
            <a:rect l="l" t="t" r="r" b="b"/>
            <a:pathLst>
              <a:path w="1151889" h="863600">
                <a:moveTo>
                  <a:pt x="0" y="863284"/>
                </a:moveTo>
                <a:lnTo>
                  <a:pt x="0" y="0"/>
                </a:lnTo>
                <a:lnTo>
                  <a:pt x="1151316" y="0"/>
                </a:lnTo>
                <a:lnTo>
                  <a:pt x="1151316" y="863284"/>
                </a:lnTo>
                <a:lnTo>
                  <a:pt x="0" y="863284"/>
                </a:lnTo>
                <a:close/>
              </a:path>
            </a:pathLst>
          </a:custGeom>
          <a:solidFill>
            <a:schemeClr val="accent1"/>
          </a:solidFill>
          <a:ln w="3177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2"/>
          <p:cNvSpPr txBox="1"/>
          <p:nvPr/>
        </p:nvSpPr>
        <p:spPr>
          <a:xfrm>
            <a:off x="6249612" y="619667"/>
            <a:ext cx="792480" cy="394339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12065" rIns="0" bIns="0" rtlCol="0">
            <a:spAutoFit/>
          </a:bodyPr>
          <a:lstStyle/>
          <a:p>
            <a:pPr marL="12700" marR="5080" indent="191135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Arial"/>
                <a:cs typeface="Arial"/>
              </a:rPr>
              <a:t>Director  Student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Services</a:t>
            </a:r>
            <a:endParaRPr lang="en-AU" sz="800" spc="-5" dirty="0">
              <a:latin typeface="Arial"/>
              <a:cs typeface="Arial"/>
            </a:endParaRPr>
          </a:p>
          <a:p>
            <a:pPr marL="12700" marR="5080" indent="191135">
              <a:lnSpc>
                <a:spcPct val="100000"/>
              </a:lnSpc>
              <a:spcBef>
                <a:spcPts val="95"/>
              </a:spcBef>
            </a:pPr>
            <a:r>
              <a:rPr lang="en-AU" sz="800" spc="-5" dirty="0">
                <a:latin typeface="Arial"/>
                <a:cs typeface="Arial"/>
              </a:rPr>
              <a:t>Leon Kerr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8" name="object 11"/>
          <p:cNvSpPr txBox="1"/>
          <p:nvPr/>
        </p:nvSpPr>
        <p:spPr>
          <a:xfrm>
            <a:off x="6143745" y="1327843"/>
            <a:ext cx="1058545" cy="3943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9550" marR="5080" indent="-197485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Arial"/>
                <a:cs typeface="Arial"/>
              </a:rPr>
              <a:t>Manager - Student Life  &amp; Leadership</a:t>
            </a:r>
            <a:endParaRPr lang="en-AU" sz="800" spc="-5" dirty="0">
              <a:latin typeface="Arial"/>
              <a:cs typeface="Arial"/>
            </a:endParaRPr>
          </a:p>
          <a:p>
            <a:pPr marL="209550" marR="5080" indent="-197485" algn="ctr">
              <a:lnSpc>
                <a:spcPct val="100000"/>
              </a:lnSpc>
              <a:spcBef>
                <a:spcPts val="95"/>
              </a:spcBef>
            </a:pPr>
            <a:r>
              <a:rPr lang="en-AU" sz="800" spc="-5" dirty="0">
                <a:latin typeface="Arial"/>
                <a:cs typeface="Arial"/>
              </a:rPr>
              <a:t>Shannyn Cain</a:t>
            </a:r>
            <a:endParaRPr sz="800" dirty="0">
              <a:latin typeface="Arial"/>
              <a:cs typeface="Arial"/>
            </a:endParaRPr>
          </a:p>
        </p:txBody>
      </p:sp>
      <p:grpSp>
        <p:nvGrpSpPr>
          <p:cNvPr id="19" name="object 12"/>
          <p:cNvGrpSpPr/>
          <p:nvPr/>
        </p:nvGrpSpPr>
        <p:grpSpPr>
          <a:xfrm>
            <a:off x="1895203" y="1192863"/>
            <a:ext cx="1151890" cy="605155"/>
            <a:chOff x="619065" y="1251924"/>
            <a:chExt cx="1151890" cy="863284"/>
          </a:xfrm>
          <a:solidFill>
            <a:schemeClr val="accent5">
              <a:lumMod val="90000"/>
            </a:schemeClr>
          </a:solidFill>
        </p:grpSpPr>
        <p:sp>
          <p:nvSpPr>
            <p:cNvPr id="20" name="object 14"/>
            <p:cNvSpPr/>
            <p:nvPr/>
          </p:nvSpPr>
          <p:spPr>
            <a:xfrm>
              <a:off x="619065" y="1251924"/>
              <a:ext cx="1151316" cy="863284"/>
            </a:xfrm>
            <a:prstGeom prst="rect">
              <a:avLst/>
            </a:prstGeom>
            <a:grpFill/>
            <a:ln>
              <a:solidFill>
                <a:schemeClr val="accent5">
                  <a:lumMod val="9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15"/>
            <p:cNvSpPr/>
            <p:nvPr/>
          </p:nvSpPr>
          <p:spPr>
            <a:xfrm>
              <a:off x="619065" y="1251924"/>
              <a:ext cx="1151890" cy="790113"/>
            </a:xfrm>
            <a:custGeom>
              <a:avLst/>
              <a:gdLst/>
              <a:ahLst/>
              <a:cxnLst/>
              <a:rect l="l" t="t" r="r" b="b"/>
              <a:pathLst>
                <a:path w="1151889" h="863600">
                  <a:moveTo>
                    <a:pt x="0" y="863284"/>
                  </a:moveTo>
                  <a:lnTo>
                    <a:pt x="0" y="0"/>
                  </a:lnTo>
                  <a:lnTo>
                    <a:pt x="1151316" y="0"/>
                  </a:lnTo>
                  <a:lnTo>
                    <a:pt x="1151316" y="863284"/>
                  </a:lnTo>
                  <a:lnTo>
                    <a:pt x="0" y="863284"/>
                  </a:lnTo>
                  <a:close/>
                </a:path>
              </a:pathLst>
            </a:custGeom>
            <a:grpFill/>
            <a:ln w="3177">
              <a:solidFill>
                <a:schemeClr val="accent5">
                  <a:lumMod val="9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16"/>
          <p:cNvSpPr txBox="1"/>
          <p:nvPr/>
        </p:nvSpPr>
        <p:spPr>
          <a:xfrm>
            <a:off x="2052071" y="1376394"/>
            <a:ext cx="8388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3840" marR="5080" indent="-231775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Arial"/>
                <a:cs typeface="Arial"/>
              </a:rPr>
              <a:t>VU Student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Union  (VUSU)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3" name="object 18"/>
          <p:cNvSpPr/>
          <p:nvPr/>
        </p:nvSpPr>
        <p:spPr>
          <a:xfrm>
            <a:off x="6074583" y="2088063"/>
            <a:ext cx="1143894" cy="551339"/>
          </a:xfrm>
          <a:prstGeom prst="rect">
            <a:avLst/>
          </a:prstGeom>
          <a:solidFill>
            <a:srgbClr val="D5D5D5"/>
          </a:solidFill>
          <a:ln>
            <a:solidFill>
              <a:schemeClr val="accent5">
                <a:lumMod val="9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1"/>
          <p:cNvSpPr txBox="1"/>
          <p:nvPr/>
        </p:nvSpPr>
        <p:spPr>
          <a:xfrm>
            <a:off x="6135947" y="2165410"/>
            <a:ext cx="1019810" cy="3943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Arial"/>
                <a:cs typeface="Arial"/>
              </a:rPr>
              <a:t>Coordinator –</a:t>
            </a:r>
            <a:r>
              <a:rPr sz="800" spc="-4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Student  Life &amp; Leadership</a:t>
            </a:r>
            <a:endParaRPr lang="en-AU" sz="800" spc="-5" dirty="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en-AU" sz="800" spc="-5" dirty="0">
                <a:latin typeface="Arial"/>
                <a:cs typeface="Arial"/>
              </a:rPr>
              <a:t>Elisse Baitz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5" name="object 23"/>
          <p:cNvSpPr/>
          <p:nvPr/>
        </p:nvSpPr>
        <p:spPr>
          <a:xfrm>
            <a:off x="9125516" y="4182115"/>
            <a:ext cx="1156249" cy="718248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solidFill>
              <a:schemeClr val="accent5">
                <a:lumMod val="9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9125516" y="4282011"/>
            <a:ext cx="1156249" cy="543097"/>
          </a:xfrm>
          <a:prstGeom prst="rect">
            <a:avLst/>
          </a:prstGeom>
          <a:noFill/>
          <a:ln>
            <a:solidFill>
              <a:schemeClr val="accent5">
                <a:lumMod val="90000"/>
              </a:schemeClr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121920" marR="5080" indent="-109855" algn="ctr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Arial"/>
                <a:cs typeface="Arial"/>
              </a:rPr>
              <a:t>Leadership</a:t>
            </a:r>
            <a:r>
              <a:rPr sz="800" spc="-4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Assistant</a:t>
            </a:r>
            <a:endParaRPr lang="en-AU" sz="800" spc="-5" dirty="0">
              <a:latin typeface="Arial"/>
              <a:cs typeface="Arial"/>
            </a:endParaRPr>
          </a:p>
          <a:p>
            <a:pPr marL="121920" marR="5080" indent="-109855" algn="ctr">
              <a:lnSpc>
                <a:spcPct val="100000"/>
              </a:lnSpc>
              <a:spcBef>
                <a:spcPts val="95"/>
              </a:spcBef>
            </a:pPr>
            <a:r>
              <a:rPr sz="800" b="1" spc="-5" dirty="0">
                <a:latin typeface="Arial"/>
                <a:cs typeface="Arial"/>
              </a:rPr>
              <a:t>Student</a:t>
            </a:r>
            <a:r>
              <a:rPr lang="en-AU" sz="800" b="1" spc="-5" dirty="0">
                <a:latin typeface="Arial"/>
                <a:cs typeface="Arial"/>
              </a:rPr>
              <a:t>s</a:t>
            </a:r>
            <a:r>
              <a:rPr sz="800" b="1" spc="-5" dirty="0">
                <a:latin typeface="Arial"/>
                <a:cs typeface="Arial"/>
              </a:rPr>
              <a:t> as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Staff</a:t>
            </a:r>
            <a:r>
              <a:rPr lang="en-AU" sz="800" b="1" spc="-5" dirty="0">
                <a:latin typeface="Arial"/>
                <a:cs typeface="Arial"/>
              </a:rPr>
              <a:t> (x2)</a:t>
            </a:r>
            <a:endParaRPr lang="en-US" sz="800" b="1" spc="-5" dirty="0">
              <a:latin typeface="Arial"/>
              <a:cs typeface="Arial"/>
            </a:endParaRPr>
          </a:p>
          <a:p>
            <a:pPr marL="121920" marR="5080" indent="-109855" algn="ctr">
              <a:lnSpc>
                <a:spcPct val="100000"/>
              </a:lnSpc>
              <a:spcBef>
                <a:spcPts val="95"/>
              </a:spcBef>
            </a:pPr>
            <a:r>
              <a:rPr lang="en-US" sz="800" spc="-5" dirty="0">
                <a:cs typeface="Arial"/>
              </a:rPr>
              <a:t>Amin Eslami</a:t>
            </a:r>
          </a:p>
          <a:p>
            <a:pPr marL="121920" marR="5080" indent="-109855" algn="ctr">
              <a:lnSpc>
                <a:spcPct val="100000"/>
              </a:lnSpc>
              <a:spcBef>
                <a:spcPts val="95"/>
              </a:spcBef>
            </a:pPr>
            <a:r>
              <a:rPr lang="en-US" sz="800" spc="-5" dirty="0">
                <a:latin typeface="Arial"/>
                <a:cs typeface="Arial"/>
              </a:rPr>
              <a:t>TBC</a:t>
            </a:r>
          </a:p>
        </p:txBody>
      </p:sp>
      <p:sp>
        <p:nvSpPr>
          <p:cNvPr id="27" name="object 28"/>
          <p:cNvSpPr/>
          <p:nvPr/>
        </p:nvSpPr>
        <p:spPr>
          <a:xfrm>
            <a:off x="7484106" y="3483094"/>
            <a:ext cx="1156249" cy="556295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solidFill>
              <a:schemeClr val="accent5">
                <a:lumMod val="9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31"/>
          <p:cNvSpPr txBox="1"/>
          <p:nvPr/>
        </p:nvSpPr>
        <p:spPr>
          <a:xfrm>
            <a:off x="7574123" y="3583490"/>
            <a:ext cx="979805" cy="3943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Arial"/>
                <a:cs typeface="Arial"/>
              </a:rPr>
              <a:t>Student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Engagement  Officer – Vollies</a:t>
            </a:r>
            <a:endParaRPr lang="en-AU" sz="800" spc="-5" dirty="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en-AU" sz="800" spc="-5" dirty="0">
                <a:latin typeface="Arial"/>
                <a:cs typeface="Arial"/>
              </a:rPr>
              <a:t>Ryan Dao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30" name="object 33"/>
          <p:cNvSpPr/>
          <p:nvPr/>
        </p:nvSpPr>
        <p:spPr>
          <a:xfrm>
            <a:off x="6074583" y="2861029"/>
            <a:ext cx="1159870" cy="603610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solidFill>
              <a:schemeClr val="accent5">
                <a:lumMod val="9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6"/>
          <p:cNvSpPr txBox="1"/>
          <p:nvPr/>
        </p:nvSpPr>
        <p:spPr>
          <a:xfrm>
            <a:off x="6157362" y="2911509"/>
            <a:ext cx="1012825" cy="5174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-1270" algn="ctr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Arial"/>
                <a:cs typeface="Arial"/>
              </a:rPr>
              <a:t>Senior Student  Engagement Officer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–  Clubs</a:t>
            </a:r>
            <a:endParaRPr lang="en-AU" sz="800" spc="-5" dirty="0">
              <a:latin typeface="Arial"/>
              <a:cs typeface="Arial"/>
            </a:endParaRPr>
          </a:p>
          <a:p>
            <a:pPr marL="12065" marR="5080" indent="-1270" algn="ctr">
              <a:lnSpc>
                <a:spcPct val="100000"/>
              </a:lnSpc>
              <a:spcBef>
                <a:spcPts val="95"/>
              </a:spcBef>
            </a:pPr>
            <a:r>
              <a:rPr lang="en-AU" sz="800" spc="-5" dirty="0">
                <a:latin typeface="Arial"/>
                <a:cs typeface="Arial"/>
              </a:rPr>
              <a:t>Stephanie Folau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34" name="object 38"/>
          <p:cNvSpPr/>
          <p:nvPr/>
        </p:nvSpPr>
        <p:spPr>
          <a:xfrm>
            <a:off x="4656626" y="2896558"/>
            <a:ext cx="1156249" cy="574467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solidFill>
              <a:schemeClr val="accent5">
                <a:lumMod val="9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41"/>
          <p:cNvSpPr txBox="1"/>
          <p:nvPr/>
        </p:nvSpPr>
        <p:spPr>
          <a:xfrm>
            <a:off x="4723682" y="2925068"/>
            <a:ext cx="1002030" cy="5174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780" marR="10160" indent="-635" algn="ctr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Arial"/>
                <a:cs typeface="Arial"/>
              </a:rPr>
              <a:t>Senior Student  Engagement Officer</a:t>
            </a:r>
            <a:r>
              <a:rPr sz="800" spc="-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-  Events</a:t>
            </a:r>
            <a:endParaRPr lang="en-AU" sz="800" spc="-5" dirty="0">
              <a:latin typeface="Arial"/>
              <a:cs typeface="Arial"/>
            </a:endParaRPr>
          </a:p>
          <a:p>
            <a:pPr marL="17780" marR="10160" indent="-635" algn="ctr">
              <a:lnSpc>
                <a:spcPct val="100000"/>
              </a:lnSpc>
              <a:spcBef>
                <a:spcPts val="95"/>
              </a:spcBef>
            </a:pPr>
            <a:r>
              <a:rPr lang="en-AU" sz="800" spc="-5" dirty="0">
                <a:latin typeface="Arial"/>
                <a:cs typeface="Arial"/>
              </a:rPr>
              <a:t>Madeline Christofides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36" name="object 44"/>
          <p:cNvSpPr/>
          <p:nvPr/>
        </p:nvSpPr>
        <p:spPr>
          <a:xfrm>
            <a:off x="7475849" y="4206557"/>
            <a:ext cx="1156249" cy="699978"/>
          </a:xfrm>
          <a:prstGeom prst="rect">
            <a:avLst/>
          </a:prstGeom>
          <a:solidFill>
            <a:srgbClr val="D5D5D5"/>
          </a:solidFill>
          <a:ln>
            <a:solidFill>
              <a:schemeClr val="accent5">
                <a:lumMod val="9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47"/>
          <p:cNvSpPr txBox="1"/>
          <p:nvPr/>
        </p:nvSpPr>
        <p:spPr>
          <a:xfrm>
            <a:off x="7484106" y="4275170"/>
            <a:ext cx="1147992" cy="53027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925" marR="5080" indent="-22860" algn="ctr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Arial"/>
                <a:cs typeface="Arial"/>
              </a:rPr>
              <a:t>Vollies</a:t>
            </a:r>
            <a:r>
              <a:rPr sz="800" spc="-5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Assistant  </a:t>
            </a:r>
            <a:r>
              <a:rPr sz="800" b="1" spc="-5" dirty="0">
                <a:latin typeface="Arial"/>
                <a:cs typeface="Arial"/>
              </a:rPr>
              <a:t>Student</a:t>
            </a:r>
            <a:r>
              <a:rPr lang="en-AU" sz="800" b="1" spc="-5" dirty="0">
                <a:latin typeface="Arial"/>
                <a:cs typeface="Arial"/>
              </a:rPr>
              <a:t>s</a:t>
            </a:r>
            <a:r>
              <a:rPr sz="800" b="1" spc="-5" dirty="0">
                <a:latin typeface="Arial"/>
                <a:cs typeface="Arial"/>
              </a:rPr>
              <a:t> as</a:t>
            </a:r>
            <a:r>
              <a:rPr sz="800" b="1" spc="-45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Staff</a:t>
            </a:r>
            <a:r>
              <a:rPr lang="en-AU" sz="800" b="1" spc="-5" dirty="0">
                <a:latin typeface="Arial"/>
                <a:cs typeface="Arial"/>
              </a:rPr>
              <a:t> (x2)</a:t>
            </a:r>
            <a:endParaRPr lang="en-US" sz="800" b="1" spc="-5" dirty="0">
              <a:latin typeface="Arial"/>
              <a:cs typeface="Arial"/>
            </a:endParaRPr>
          </a:p>
          <a:p>
            <a:pPr marL="34925" marR="5080" indent="-22860" algn="ctr">
              <a:lnSpc>
                <a:spcPct val="100000"/>
              </a:lnSpc>
              <a:spcBef>
                <a:spcPts val="95"/>
              </a:spcBef>
            </a:pPr>
            <a:r>
              <a:rPr lang="en-US" sz="800" spc="-5" dirty="0">
                <a:latin typeface="Arial"/>
                <a:cs typeface="Arial"/>
              </a:rPr>
              <a:t>Sedef Ozen</a:t>
            </a:r>
          </a:p>
          <a:p>
            <a:pPr marL="34925" marR="5080" indent="-22860" algn="ctr">
              <a:lnSpc>
                <a:spcPct val="100000"/>
              </a:lnSpc>
              <a:spcBef>
                <a:spcPts val="95"/>
              </a:spcBef>
            </a:pPr>
            <a:r>
              <a:rPr lang="en-US" sz="800" spc="-5" dirty="0">
                <a:latin typeface="Arial"/>
                <a:cs typeface="Arial"/>
              </a:rPr>
              <a:t>TBC</a:t>
            </a:r>
          </a:p>
        </p:txBody>
      </p:sp>
      <p:sp>
        <p:nvSpPr>
          <p:cNvPr id="38" name="object 49"/>
          <p:cNvSpPr/>
          <p:nvPr/>
        </p:nvSpPr>
        <p:spPr>
          <a:xfrm>
            <a:off x="6068590" y="4193268"/>
            <a:ext cx="1139904" cy="713004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solidFill>
              <a:schemeClr val="accent5">
                <a:lumMod val="9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52"/>
          <p:cNvSpPr txBox="1"/>
          <p:nvPr/>
        </p:nvSpPr>
        <p:spPr>
          <a:xfrm>
            <a:off x="6090214" y="4275985"/>
            <a:ext cx="1112076" cy="6662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0795" algn="ctr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Arial"/>
                <a:cs typeface="Arial"/>
              </a:rPr>
              <a:t>Clubs Assistant  </a:t>
            </a:r>
            <a:r>
              <a:rPr sz="800" b="1" spc="-5" dirty="0">
                <a:latin typeface="Arial"/>
                <a:cs typeface="Arial"/>
              </a:rPr>
              <a:t>Student</a:t>
            </a:r>
            <a:r>
              <a:rPr lang="en-AU" sz="800" b="1" spc="-5" dirty="0">
                <a:latin typeface="Arial"/>
                <a:cs typeface="Arial"/>
              </a:rPr>
              <a:t>s</a:t>
            </a:r>
            <a:r>
              <a:rPr sz="800" b="1" spc="-5" dirty="0">
                <a:latin typeface="Arial"/>
                <a:cs typeface="Arial"/>
              </a:rPr>
              <a:t> as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Staff</a:t>
            </a:r>
            <a:r>
              <a:rPr lang="en-AU" sz="800" b="1" spc="-5" dirty="0">
                <a:latin typeface="Arial"/>
                <a:cs typeface="Arial"/>
              </a:rPr>
              <a:t> (x2)</a:t>
            </a:r>
            <a:endParaRPr lang="en-US" sz="800" b="1" spc="-5" dirty="0">
              <a:latin typeface="Arial"/>
              <a:cs typeface="Arial"/>
            </a:endParaRPr>
          </a:p>
          <a:p>
            <a:pPr marL="12700" marR="5080" indent="10795" algn="ctr">
              <a:lnSpc>
                <a:spcPct val="100000"/>
              </a:lnSpc>
              <a:spcBef>
                <a:spcPts val="95"/>
              </a:spcBef>
            </a:pPr>
            <a:r>
              <a:rPr lang="en-US" sz="800" spc="-5" dirty="0">
                <a:latin typeface="Arial"/>
                <a:cs typeface="Arial"/>
              </a:rPr>
              <a:t>Julia Christofides</a:t>
            </a:r>
          </a:p>
          <a:p>
            <a:pPr marL="12700" marR="5080" indent="10795" algn="ctr">
              <a:lnSpc>
                <a:spcPct val="100000"/>
              </a:lnSpc>
              <a:spcBef>
                <a:spcPts val="95"/>
              </a:spcBef>
            </a:pPr>
            <a:r>
              <a:rPr lang="en-US" sz="800" spc="-5" dirty="0">
                <a:cs typeface="Arial"/>
              </a:rPr>
              <a:t>TBC</a:t>
            </a:r>
            <a:endParaRPr lang="en-US" sz="800" spc="-5" dirty="0">
              <a:latin typeface="Arial"/>
              <a:cs typeface="Arial"/>
            </a:endParaRPr>
          </a:p>
          <a:p>
            <a:pPr marL="12700" marR="5080" indent="10795" algn="ctr">
              <a:lnSpc>
                <a:spcPct val="100000"/>
              </a:lnSpc>
              <a:spcBef>
                <a:spcPts val="95"/>
              </a:spcBef>
            </a:pPr>
            <a:endParaRPr sz="800" dirty="0">
              <a:latin typeface="Arial"/>
              <a:cs typeface="Arial"/>
            </a:endParaRPr>
          </a:p>
        </p:txBody>
      </p:sp>
      <p:sp>
        <p:nvSpPr>
          <p:cNvPr id="42" name="object 59"/>
          <p:cNvSpPr/>
          <p:nvPr/>
        </p:nvSpPr>
        <p:spPr>
          <a:xfrm>
            <a:off x="10450748" y="4192276"/>
            <a:ext cx="1205942" cy="849241"/>
          </a:xfrm>
          <a:prstGeom prst="rect">
            <a:avLst/>
          </a:prstGeom>
          <a:solidFill>
            <a:srgbClr val="D5D5D5"/>
          </a:solidFill>
          <a:ln>
            <a:solidFill>
              <a:schemeClr val="accent5">
                <a:lumMod val="9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62"/>
          <p:cNvSpPr txBox="1"/>
          <p:nvPr/>
        </p:nvSpPr>
        <p:spPr>
          <a:xfrm>
            <a:off x="10444544" y="4240746"/>
            <a:ext cx="1205941" cy="7893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145" marR="5080" indent="-5080" algn="ctr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Arial"/>
                <a:cs typeface="Arial"/>
              </a:rPr>
              <a:t>LEAD</a:t>
            </a:r>
            <a:r>
              <a:rPr sz="800" spc="-4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Facilitator  </a:t>
            </a:r>
            <a:r>
              <a:rPr sz="800" b="1" spc="-5" dirty="0">
                <a:latin typeface="Arial"/>
                <a:cs typeface="Arial"/>
              </a:rPr>
              <a:t>Student</a:t>
            </a:r>
            <a:r>
              <a:rPr lang="en-AU" sz="800" b="1" spc="-5" dirty="0">
                <a:latin typeface="Arial"/>
                <a:cs typeface="Arial"/>
              </a:rPr>
              <a:t>s</a:t>
            </a:r>
            <a:r>
              <a:rPr sz="800" b="1" spc="-5" dirty="0">
                <a:latin typeface="Arial"/>
                <a:cs typeface="Arial"/>
              </a:rPr>
              <a:t> as</a:t>
            </a:r>
            <a:r>
              <a:rPr sz="800" b="1" spc="-5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Staff</a:t>
            </a:r>
            <a:r>
              <a:rPr lang="en-AU" sz="800" b="1" spc="-5" dirty="0">
                <a:latin typeface="Arial"/>
                <a:cs typeface="Arial"/>
              </a:rPr>
              <a:t> (x4)</a:t>
            </a:r>
            <a:br>
              <a:rPr lang="en-US" sz="800" spc="-5" dirty="0">
                <a:latin typeface="Arial"/>
                <a:cs typeface="Arial"/>
              </a:rPr>
            </a:br>
            <a:r>
              <a:rPr lang="en-US" sz="800" spc="-5" dirty="0">
                <a:latin typeface="Arial"/>
                <a:cs typeface="Arial"/>
              </a:rPr>
              <a:t>Jessica Ritchie</a:t>
            </a:r>
          </a:p>
          <a:p>
            <a:pPr marL="17145" marR="5080" indent="-5080" algn="ctr">
              <a:lnSpc>
                <a:spcPct val="100000"/>
              </a:lnSpc>
              <a:spcBef>
                <a:spcPts val="95"/>
              </a:spcBef>
            </a:pPr>
            <a:r>
              <a:rPr lang="en-US" sz="800" spc="-5" dirty="0">
                <a:latin typeface="Arial"/>
                <a:cs typeface="Arial"/>
              </a:rPr>
              <a:t>Kirsty Lau</a:t>
            </a:r>
          </a:p>
          <a:p>
            <a:pPr marL="17145" marR="5080" indent="-5080" algn="ctr">
              <a:lnSpc>
                <a:spcPct val="100000"/>
              </a:lnSpc>
              <a:spcBef>
                <a:spcPts val="95"/>
              </a:spcBef>
            </a:pPr>
            <a:r>
              <a:rPr lang="en-US" sz="800" spc="-5" dirty="0">
                <a:latin typeface="Arial"/>
                <a:cs typeface="Arial"/>
              </a:rPr>
              <a:t>Shayla Nguyen</a:t>
            </a:r>
          </a:p>
          <a:p>
            <a:pPr marL="17145" marR="5080" indent="-5080" algn="ctr">
              <a:spcBef>
                <a:spcPts val="95"/>
              </a:spcBef>
            </a:pPr>
            <a:r>
              <a:rPr lang="en-US" sz="800" spc="-5" dirty="0">
                <a:cs typeface="Arial"/>
              </a:rPr>
              <a:t>TBC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4" name="object 63"/>
          <p:cNvSpPr/>
          <p:nvPr/>
        </p:nvSpPr>
        <p:spPr>
          <a:xfrm>
            <a:off x="6673288" y="3475195"/>
            <a:ext cx="191812" cy="712829"/>
          </a:xfrm>
          <a:custGeom>
            <a:avLst/>
            <a:gdLst/>
            <a:ahLst/>
            <a:cxnLst/>
            <a:rect l="l" t="t" r="r" b="b"/>
            <a:pathLst>
              <a:path h="1394460">
                <a:moveTo>
                  <a:pt x="0" y="0"/>
                </a:moveTo>
                <a:lnTo>
                  <a:pt x="0" y="1393912"/>
                </a:lnTo>
              </a:path>
            </a:pathLst>
          </a:custGeom>
          <a:ln w="12697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6" name="object 65"/>
          <p:cNvGrpSpPr/>
          <p:nvPr/>
        </p:nvGrpSpPr>
        <p:grpSpPr>
          <a:xfrm>
            <a:off x="3407964" y="2124510"/>
            <a:ext cx="1151890" cy="612674"/>
            <a:chOff x="3346038" y="2266121"/>
            <a:chExt cx="1151890" cy="863600"/>
          </a:xfrm>
          <a:solidFill>
            <a:srgbClr val="D5D5D5"/>
          </a:solidFill>
        </p:grpSpPr>
        <p:sp>
          <p:nvSpPr>
            <p:cNvPr id="47" name="object 67"/>
            <p:cNvSpPr/>
            <p:nvPr/>
          </p:nvSpPr>
          <p:spPr>
            <a:xfrm>
              <a:off x="3346038" y="2266121"/>
              <a:ext cx="1151316" cy="863284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48" name="object 68"/>
            <p:cNvSpPr/>
            <p:nvPr/>
          </p:nvSpPr>
          <p:spPr>
            <a:xfrm>
              <a:off x="3346038" y="2266121"/>
              <a:ext cx="1151890" cy="863600"/>
            </a:xfrm>
            <a:custGeom>
              <a:avLst/>
              <a:gdLst/>
              <a:ahLst/>
              <a:cxnLst/>
              <a:rect l="l" t="t" r="r" b="b"/>
              <a:pathLst>
                <a:path w="1151889" h="863600">
                  <a:moveTo>
                    <a:pt x="0" y="863284"/>
                  </a:moveTo>
                  <a:lnTo>
                    <a:pt x="0" y="0"/>
                  </a:lnTo>
                  <a:lnTo>
                    <a:pt x="1151316" y="0"/>
                  </a:lnTo>
                  <a:lnTo>
                    <a:pt x="1151316" y="863284"/>
                  </a:lnTo>
                  <a:lnTo>
                    <a:pt x="0" y="863284"/>
                  </a:lnTo>
                  <a:close/>
                </a:path>
              </a:pathLst>
            </a:custGeom>
            <a:grpFill/>
            <a:ln w="3177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69"/>
          <p:cNvSpPr txBox="1"/>
          <p:nvPr/>
        </p:nvSpPr>
        <p:spPr>
          <a:xfrm>
            <a:off x="3588478" y="2232385"/>
            <a:ext cx="793115" cy="3866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960"/>
              </a:lnSpc>
              <a:spcBef>
                <a:spcPts val="95"/>
              </a:spcBef>
            </a:pPr>
            <a:r>
              <a:rPr sz="800" spc="-5" dirty="0">
                <a:latin typeface="Arial"/>
                <a:cs typeface="Arial"/>
              </a:rPr>
              <a:t>VUSU</a:t>
            </a:r>
            <a:endParaRPr sz="8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800" spc="-5" dirty="0">
                <a:latin typeface="Arial" panose="020B0604020202020204" pitchFamily="34" charset="0"/>
                <a:cs typeface="Arial" panose="020B0604020202020204" pitchFamily="34" charset="0"/>
              </a:rPr>
              <a:t>Executive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5" dirty="0">
                <a:latin typeface="Arial" panose="020B0604020202020204" pitchFamily="34" charset="0"/>
                <a:cs typeface="Arial" panose="020B0604020202020204" pitchFamily="34" charset="0"/>
              </a:rPr>
              <a:t>Office</a:t>
            </a:r>
            <a:r>
              <a:rPr lang="en-AU" sz="800" spc="-5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  <a:p>
            <a:pPr algn="ctr">
              <a:lnSpc>
                <a:spcPct val="100000"/>
              </a:lnSpc>
            </a:pPr>
            <a:r>
              <a:rPr lang="en-AU" sz="800" spc="-5" dirty="0">
                <a:latin typeface="Arial" panose="020B0604020202020204" pitchFamily="34" charset="0"/>
                <a:cs typeface="Arial" panose="020B0604020202020204" pitchFamily="34" charset="0"/>
              </a:rPr>
              <a:t>Paris Nassirnia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0" name="object 70"/>
          <p:cNvGrpSpPr/>
          <p:nvPr/>
        </p:nvGrpSpPr>
        <p:grpSpPr>
          <a:xfrm>
            <a:off x="3309308" y="4188024"/>
            <a:ext cx="1190270" cy="718511"/>
            <a:chOff x="1745229" y="5595120"/>
            <a:chExt cx="1151890" cy="863600"/>
          </a:xfrm>
          <a:solidFill>
            <a:schemeClr val="accent5">
              <a:lumMod val="90000"/>
            </a:schemeClr>
          </a:solidFill>
        </p:grpSpPr>
        <p:sp>
          <p:nvSpPr>
            <p:cNvPr id="51" name="object 72"/>
            <p:cNvSpPr/>
            <p:nvPr/>
          </p:nvSpPr>
          <p:spPr>
            <a:xfrm>
              <a:off x="1745229" y="5595120"/>
              <a:ext cx="1151316" cy="863284"/>
            </a:xfrm>
            <a:prstGeom prst="rect">
              <a:avLst/>
            </a:prstGeom>
            <a:grpFill/>
            <a:ln>
              <a:solidFill>
                <a:schemeClr val="accent5">
                  <a:lumMod val="9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73"/>
            <p:cNvSpPr/>
            <p:nvPr/>
          </p:nvSpPr>
          <p:spPr>
            <a:xfrm>
              <a:off x="1745229" y="5595120"/>
              <a:ext cx="1151890" cy="863600"/>
            </a:xfrm>
            <a:custGeom>
              <a:avLst/>
              <a:gdLst/>
              <a:ahLst/>
              <a:cxnLst/>
              <a:rect l="l" t="t" r="r" b="b"/>
              <a:pathLst>
                <a:path w="1151889" h="863600">
                  <a:moveTo>
                    <a:pt x="0" y="863284"/>
                  </a:moveTo>
                  <a:lnTo>
                    <a:pt x="0" y="0"/>
                  </a:lnTo>
                  <a:lnTo>
                    <a:pt x="1151316" y="0"/>
                  </a:lnTo>
                  <a:lnTo>
                    <a:pt x="1151316" y="863284"/>
                  </a:lnTo>
                  <a:lnTo>
                    <a:pt x="0" y="863284"/>
                  </a:lnTo>
                  <a:close/>
                </a:path>
              </a:pathLst>
            </a:custGeom>
            <a:grpFill/>
            <a:ln w="3177">
              <a:solidFill>
                <a:schemeClr val="accent5">
                  <a:lumMod val="9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3" name="object 74"/>
          <p:cNvGrpSpPr/>
          <p:nvPr/>
        </p:nvGrpSpPr>
        <p:grpSpPr>
          <a:xfrm>
            <a:off x="2471267" y="1054392"/>
            <a:ext cx="4202020" cy="1319291"/>
            <a:chOff x="1195129" y="1205123"/>
            <a:chExt cx="4202020" cy="1319291"/>
          </a:xfrm>
        </p:grpSpPr>
        <p:sp>
          <p:nvSpPr>
            <p:cNvPr id="54" name="object 75"/>
            <p:cNvSpPr/>
            <p:nvPr/>
          </p:nvSpPr>
          <p:spPr>
            <a:xfrm flipH="1">
              <a:off x="5316685" y="1205123"/>
              <a:ext cx="45719" cy="185915"/>
            </a:xfrm>
            <a:custGeom>
              <a:avLst/>
              <a:gdLst/>
              <a:ahLst/>
              <a:cxnLst/>
              <a:rect l="l" t="t" r="r" b="b"/>
              <a:pathLst>
                <a:path h="92075">
                  <a:moveTo>
                    <a:pt x="0" y="0"/>
                  </a:moveTo>
                  <a:lnTo>
                    <a:pt x="0" y="91683"/>
                  </a:lnTo>
                </a:path>
              </a:pathLst>
            </a:custGeom>
            <a:ln w="12697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76"/>
            <p:cNvSpPr/>
            <p:nvPr/>
          </p:nvSpPr>
          <p:spPr>
            <a:xfrm>
              <a:off x="5351430" y="1968457"/>
              <a:ext cx="45719" cy="254809"/>
            </a:xfrm>
            <a:custGeom>
              <a:avLst/>
              <a:gdLst/>
              <a:ahLst/>
              <a:cxnLst/>
              <a:rect l="l" t="t" r="r" b="b"/>
              <a:pathLst>
                <a:path h="151130">
                  <a:moveTo>
                    <a:pt x="0" y="0"/>
                  </a:moveTo>
                  <a:lnTo>
                    <a:pt x="0" y="150912"/>
                  </a:lnTo>
                </a:path>
              </a:pathLst>
            </a:custGeom>
            <a:ln w="12697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77"/>
            <p:cNvSpPr/>
            <p:nvPr/>
          </p:nvSpPr>
          <p:spPr>
            <a:xfrm>
              <a:off x="1195129" y="1967619"/>
              <a:ext cx="1513769" cy="298719"/>
            </a:xfrm>
            <a:custGeom>
              <a:avLst/>
              <a:gdLst/>
              <a:ahLst/>
              <a:cxnLst/>
              <a:rect l="l" t="t" r="r" b="b"/>
              <a:pathLst>
                <a:path w="2727325" h="151130">
                  <a:moveTo>
                    <a:pt x="0" y="0"/>
                  </a:moveTo>
                  <a:lnTo>
                    <a:pt x="0" y="43001"/>
                  </a:lnTo>
                  <a:lnTo>
                    <a:pt x="2726972" y="43001"/>
                  </a:lnTo>
                  <a:lnTo>
                    <a:pt x="2726972" y="150912"/>
                  </a:lnTo>
                </a:path>
              </a:pathLst>
            </a:custGeom>
            <a:ln w="12697">
              <a:solidFill>
                <a:srgbClr val="40404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78"/>
            <p:cNvSpPr/>
            <p:nvPr/>
          </p:nvSpPr>
          <p:spPr>
            <a:xfrm>
              <a:off x="3283143" y="1683566"/>
              <a:ext cx="1519292" cy="840848"/>
            </a:xfrm>
            <a:custGeom>
              <a:avLst/>
              <a:gdLst/>
              <a:ahLst/>
              <a:cxnLst/>
              <a:rect l="l" t="t" r="r" b="b"/>
              <a:pathLst>
                <a:path w="323850" h="1014730">
                  <a:moveTo>
                    <a:pt x="323731" y="0"/>
                  </a:moveTo>
                  <a:lnTo>
                    <a:pt x="215821" y="0"/>
                  </a:lnTo>
                  <a:lnTo>
                    <a:pt x="215821" y="1014196"/>
                  </a:lnTo>
                  <a:lnTo>
                    <a:pt x="0" y="1014196"/>
                  </a:lnTo>
                </a:path>
              </a:pathLst>
            </a:custGeom>
            <a:ln w="12697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79"/>
          <p:cNvSpPr txBox="1"/>
          <p:nvPr/>
        </p:nvSpPr>
        <p:spPr>
          <a:xfrm>
            <a:off x="3344165" y="4208018"/>
            <a:ext cx="1101503" cy="6662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034" marR="5080" indent="-13970" algn="ctr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Arial"/>
                <a:cs typeface="Arial"/>
              </a:rPr>
              <a:t>Events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Assistant  </a:t>
            </a:r>
            <a:r>
              <a:rPr sz="800" b="1" spc="-5" dirty="0">
                <a:latin typeface="Arial"/>
                <a:cs typeface="Arial"/>
              </a:rPr>
              <a:t>Student</a:t>
            </a:r>
            <a:r>
              <a:rPr lang="en-AU" sz="800" b="1" spc="-5" dirty="0">
                <a:latin typeface="Arial"/>
                <a:cs typeface="Arial"/>
              </a:rPr>
              <a:t>s</a:t>
            </a:r>
            <a:r>
              <a:rPr sz="800" b="1" spc="-5" dirty="0">
                <a:latin typeface="Arial"/>
                <a:cs typeface="Arial"/>
              </a:rPr>
              <a:t> as</a:t>
            </a:r>
            <a:r>
              <a:rPr sz="800" b="1" spc="-45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Staff</a:t>
            </a:r>
            <a:r>
              <a:rPr lang="en-AU" sz="800" b="1" spc="-5" dirty="0">
                <a:latin typeface="Arial"/>
                <a:cs typeface="Arial"/>
              </a:rPr>
              <a:t> (x3)</a:t>
            </a:r>
            <a:endParaRPr lang="en-US" sz="800" b="1" spc="-5" dirty="0">
              <a:latin typeface="Arial"/>
              <a:cs typeface="Arial"/>
            </a:endParaRPr>
          </a:p>
          <a:p>
            <a:pPr marL="26034" marR="5080" indent="-13970" algn="ctr">
              <a:lnSpc>
                <a:spcPct val="100000"/>
              </a:lnSpc>
              <a:spcBef>
                <a:spcPts val="95"/>
              </a:spcBef>
            </a:pPr>
            <a:r>
              <a:rPr lang="en-US" sz="800" spc="-5" dirty="0">
                <a:latin typeface="Arial"/>
                <a:cs typeface="Arial"/>
              </a:rPr>
              <a:t>Amber Karras</a:t>
            </a:r>
          </a:p>
          <a:p>
            <a:pPr marL="26034" marR="5080" indent="-13970" algn="ctr">
              <a:lnSpc>
                <a:spcPct val="100000"/>
              </a:lnSpc>
              <a:spcBef>
                <a:spcPts val="95"/>
              </a:spcBef>
            </a:pPr>
            <a:r>
              <a:rPr lang="en-AU" sz="800" dirty="0">
                <a:latin typeface="Arial"/>
                <a:cs typeface="Arial"/>
              </a:rPr>
              <a:t>Daniel Jaap</a:t>
            </a:r>
          </a:p>
          <a:p>
            <a:pPr marL="26034" marR="5080" indent="-13970" algn="ctr">
              <a:lnSpc>
                <a:spcPct val="100000"/>
              </a:lnSpc>
              <a:spcBef>
                <a:spcPts val="95"/>
              </a:spcBef>
            </a:pPr>
            <a:r>
              <a:rPr lang="en-AU" sz="800" dirty="0">
                <a:latin typeface="Arial"/>
                <a:cs typeface="Arial"/>
              </a:rPr>
              <a:t>Kate Benesovsky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59" name="object 82"/>
          <p:cNvSpPr/>
          <p:nvPr/>
        </p:nvSpPr>
        <p:spPr>
          <a:xfrm>
            <a:off x="2008995" y="4188024"/>
            <a:ext cx="1151316" cy="712339"/>
          </a:xfrm>
          <a:prstGeom prst="rect">
            <a:avLst/>
          </a:prstGeom>
          <a:solidFill>
            <a:srgbClr val="D9D9D9"/>
          </a:solidFill>
          <a:ln>
            <a:solidFill>
              <a:schemeClr val="accent5">
                <a:lumMod val="9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84"/>
          <p:cNvSpPr txBox="1"/>
          <p:nvPr/>
        </p:nvSpPr>
        <p:spPr>
          <a:xfrm>
            <a:off x="2045897" y="4282011"/>
            <a:ext cx="1068045" cy="54309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3664" marR="5080" indent="-101600" algn="ctr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Arial"/>
                <a:cs typeface="Arial"/>
              </a:rPr>
              <a:t>Equipment</a:t>
            </a:r>
            <a:r>
              <a:rPr sz="800" spc="-4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Assistant</a:t>
            </a:r>
            <a:endParaRPr lang="en-AU" sz="800" spc="-5" dirty="0">
              <a:latin typeface="Arial"/>
              <a:cs typeface="Arial"/>
            </a:endParaRPr>
          </a:p>
          <a:p>
            <a:pPr marL="113664" marR="5080" indent="-101600" algn="ctr">
              <a:lnSpc>
                <a:spcPct val="100000"/>
              </a:lnSpc>
              <a:spcBef>
                <a:spcPts val="95"/>
              </a:spcBef>
            </a:pPr>
            <a:r>
              <a:rPr sz="800" b="1" spc="-5" dirty="0">
                <a:latin typeface="Arial"/>
                <a:cs typeface="Arial"/>
              </a:rPr>
              <a:t>Student</a:t>
            </a:r>
            <a:r>
              <a:rPr lang="en-AU" sz="800" b="1" spc="-5" dirty="0">
                <a:latin typeface="Arial"/>
                <a:cs typeface="Arial"/>
              </a:rPr>
              <a:t>s</a:t>
            </a:r>
            <a:r>
              <a:rPr sz="800" b="1" spc="-5" dirty="0">
                <a:latin typeface="Arial"/>
                <a:cs typeface="Arial"/>
              </a:rPr>
              <a:t> as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Staff</a:t>
            </a:r>
            <a:r>
              <a:rPr lang="en-AU" sz="800" b="1" spc="-5" dirty="0">
                <a:latin typeface="Arial"/>
                <a:cs typeface="Arial"/>
              </a:rPr>
              <a:t> (x2)</a:t>
            </a:r>
          </a:p>
          <a:p>
            <a:pPr marL="113664" marR="5080" indent="-101600" algn="ctr">
              <a:lnSpc>
                <a:spcPct val="100000"/>
              </a:lnSpc>
              <a:spcBef>
                <a:spcPts val="95"/>
              </a:spcBef>
            </a:pPr>
            <a:r>
              <a:rPr lang="en-US" sz="800" spc="-5" dirty="0">
                <a:cs typeface="Arial"/>
              </a:rPr>
              <a:t>Eric Ferreira</a:t>
            </a:r>
          </a:p>
          <a:p>
            <a:pPr marL="113664" marR="5080" indent="-101600" algn="ctr">
              <a:lnSpc>
                <a:spcPct val="100000"/>
              </a:lnSpc>
              <a:spcBef>
                <a:spcPts val="95"/>
              </a:spcBef>
            </a:pPr>
            <a:r>
              <a:rPr lang="en-US" sz="800" spc="-5" dirty="0">
                <a:cs typeface="Arial"/>
              </a:rPr>
              <a:t>Hamza Alagouz</a:t>
            </a:r>
            <a:endParaRPr sz="800" dirty="0">
              <a:latin typeface="Arial"/>
              <a:cs typeface="Arial"/>
            </a:endParaRPr>
          </a:p>
        </p:txBody>
      </p:sp>
      <p:grpSp>
        <p:nvGrpSpPr>
          <p:cNvPr id="61" name="object 85"/>
          <p:cNvGrpSpPr/>
          <p:nvPr/>
        </p:nvGrpSpPr>
        <p:grpSpPr>
          <a:xfrm>
            <a:off x="2718163" y="2394341"/>
            <a:ext cx="8335556" cy="1798929"/>
            <a:chOff x="1429099" y="2514884"/>
            <a:chExt cx="8335556" cy="1847566"/>
          </a:xfrm>
        </p:grpSpPr>
        <p:sp>
          <p:nvSpPr>
            <p:cNvPr id="62" name="object 86"/>
            <p:cNvSpPr/>
            <p:nvPr/>
          </p:nvSpPr>
          <p:spPr>
            <a:xfrm flipH="1">
              <a:off x="6704720" y="4204410"/>
              <a:ext cx="45719" cy="158040"/>
            </a:xfrm>
            <a:custGeom>
              <a:avLst/>
              <a:gdLst/>
              <a:ahLst/>
              <a:cxnLst/>
              <a:rect l="l" t="t" r="r" b="b"/>
              <a:pathLst>
                <a:path h="229235">
                  <a:moveTo>
                    <a:pt x="0" y="0"/>
                  </a:moveTo>
                  <a:lnTo>
                    <a:pt x="0" y="228802"/>
                  </a:lnTo>
                </a:path>
              </a:pathLst>
            </a:custGeom>
            <a:ln w="12697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87"/>
            <p:cNvSpPr/>
            <p:nvPr/>
          </p:nvSpPr>
          <p:spPr>
            <a:xfrm>
              <a:off x="5364828" y="2861624"/>
              <a:ext cx="1385611" cy="763336"/>
            </a:xfrm>
            <a:custGeom>
              <a:avLst/>
              <a:gdLst/>
              <a:ahLst/>
              <a:cxnLst/>
              <a:rect l="l" t="t" r="r" b="b"/>
              <a:pathLst>
                <a:path w="1619250" h="1355089">
                  <a:moveTo>
                    <a:pt x="0" y="0"/>
                  </a:moveTo>
                  <a:lnTo>
                    <a:pt x="0" y="202028"/>
                  </a:lnTo>
                </a:path>
                <a:path w="1619250" h="1355089">
                  <a:moveTo>
                    <a:pt x="0" y="0"/>
                  </a:moveTo>
                  <a:lnTo>
                    <a:pt x="0" y="108721"/>
                  </a:lnTo>
                  <a:lnTo>
                    <a:pt x="1618658" y="108721"/>
                  </a:lnTo>
                  <a:lnTo>
                    <a:pt x="1618658" y="1354966"/>
                  </a:lnTo>
                </a:path>
              </a:pathLst>
            </a:custGeom>
            <a:ln w="12697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88"/>
            <p:cNvSpPr/>
            <p:nvPr/>
          </p:nvSpPr>
          <p:spPr>
            <a:xfrm>
              <a:off x="5972403" y="2514885"/>
              <a:ext cx="2399184" cy="1836108"/>
            </a:xfrm>
            <a:custGeom>
              <a:avLst/>
              <a:gdLst/>
              <a:ahLst/>
              <a:cxnLst/>
              <a:rect l="l" t="t" r="r" b="b"/>
              <a:pathLst>
                <a:path w="2519045" h="2879090">
                  <a:moveTo>
                    <a:pt x="0" y="0"/>
                  </a:moveTo>
                  <a:lnTo>
                    <a:pt x="2518453" y="0"/>
                  </a:lnTo>
                  <a:lnTo>
                    <a:pt x="2518453" y="2878696"/>
                  </a:lnTo>
                </a:path>
              </a:pathLst>
            </a:custGeom>
            <a:ln w="12697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89"/>
            <p:cNvSpPr/>
            <p:nvPr/>
          </p:nvSpPr>
          <p:spPr>
            <a:xfrm>
              <a:off x="8371587" y="2514884"/>
              <a:ext cx="1393068" cy="1836109"/>
            </a:xfrm>
            <a:custGeom>
              <a:avLst/>
              <a:gdLst/>
              <a:ahLst/>
              <a:cxnLst/>
              <a:rect l="l" t="t" r="r" b="b"/>
              <a:pathLst>
                <a:path w="1259840" h="1208404">
                  <a:moveTo>
                    <a:pt x="0" y="0"/>
                  </a:moveTo>
                  <a:lnTo>
                    <a:pt x="1259226" y="0"/>
                  </a:lnTo>
                  <a:lnTo>
                    <a:pt x="1259226" y="1208111"/>
                  </a:lnTo>
                </a:path>
              </a:pathLst>
            </a:custGeom>
            <a:ln w="12697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90"/>
            <p:cNvSpPr/>
            <p:nvPr/>
          </p:nvSpPr>
          <p:spPr>
            <a:xfrm>
              <a:off x="3940276" y="2770948"/>
              <a:ext cx="1424552" cy="268239"/>
            </a:xfrm>
            <a:custGeom>
              <a:avLst/>
              <a:gdLst/>
              <a:ahLst/>
              <a:cxnLst/>
              <a:rect l="l" t="t" r="r" b="b"/>
              <a:pathLst>
                <a:path w="1457325" h="202564">
                  <a:moveTo>
                    <a:pt x="1457197" y="0"/>
                  </a:moveTo>
                  <a:lnTo>
                    <a:pt x="1457197" y="108721"/>
                  </a:lnTo>
                  <a:lnTo>
                    <a:pt x="0" y="108721"/>
                  </a:lnTo>
                  <a:lnTo>
                    <a:pt x="0" y="202028"/>
                  </a:lnTo>
                </a:path>
              </a:pathLst>
            </a:custGeom>
            <a:ln w="12697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91"/>
            <p:cNvSpPr/>
            <p:nvPr/>
          </p:nvSpPr>
          <p:spPr>
            <a:xfrm>
              <a:off x="1429099" y="3638069"/>
              <a:ext cx="2514181" cy="698718"/>
            </a:xfrm>
            <a:custGeom>
              <a:avLst/>
              <a:gdLst/>
              <a:ahLst/>
              <a:cxnLst/>
              <a:rect l="l" t="t" r="r" b="b"/>
              <a:pathLst>
                <a:path w="2896870" h="1400810">
                  <a:moveTo>
                    <a:pt x="2896546" y="0"/>
                  </a:moveTo>
                  <a:lnTo>
                    <a:pt x="2896546" y="107910"/>
                  </a:lnTo>
                  <a:lnTo>
                    <a:pt x="0" y="107910"/>
                  </a:lnTo>
                  <a:lnTo>
                    <a:pt x="0" y="1393912"/>
                  </a:lnTo>
                </a:path>
                <a:path w="2896870" h="1400810">
                  <a:moveTo>
                    <a:pt x="2896546" y="0"/>
                  </a:moveTo>
                  <a:lnTo>
                    <a:pt x="2896546" y="107910"/>
                  </a:lnTo>
                  <a:lnTo>
                    <a:pt x="1277076" y="107910"/>
                  </a:lnTo>
                  <a:lnTo>
                    <a:pt x="1277076" y="1400402"/>
                  </a:lnTo>
                </a:path>
              </a:pathLst>
            </a:custGeom>
            <a:ln w="12697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598767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5BC5F2"/>
      </a:accent1>
      <a:accent2>
        <a:srgbClr val="1E1847"/>
      </a:accent2>
      <a:accent3>
        <a:srgbClr val="EC6558"/>
      </a:accent3>
      <a:accent4>
        <a:srgbClr val="FDD782"/>
      </a:accent4>
      <a:accent5>
        <a:srgbClr val="EDEDED"/>
      </a:accent5>
      <a:accent6>
        <a:srgbClr val="000000"/>
      </a:accent6>
      <a:hlink>
        <a:srgbClr val="1E1248"/>
      </a:hlink>
      <a:folHlink>
        <a:srgbClr val="B7B7B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U_2020_OrgChart-Template" id="{C15F6F46-E9EB-004A-BC40-CF95B6956893}" vid="{B197D12B-2714-DC48-842A-7E9053F381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VU_OrgChart-Template</Template>
  <TotalTime>221</TotalTime>
  <Words>152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.Lucida Grande UI Regular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Madeline Christofides</dc:creator>
  <cp:lastModifiedBy>Kym Cairns (Membership and Programs Manager)</cp:lastModifiedBy>
  <cp:revision>24</cp:revision>
  <dcterms:created xsi:type="dcterms:W3CDTF">2021-01-29T05:10:46Z</dcterms:created>
  <dcterms:modified xsi:type="dcterms:W3CDTF">2023-07-27T00:18:43Z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7dc88d9-fa17-47eb-a208-3e66f59d50e5_Enabled">
    <vt:lpwstr>true</vt:lpwstr>
  </property>
  <property fmtid="{D5CDD505-2E9C-101B-9397-08002B2CF9AE}" pid="3" name="MSIP_Label_d7dc88d9-fa17-47eb-a208-3e66f59d50e5_SetDate">
    <vt:lpwstr>2021-01-29T05:48:11Z</vt:lpwstr>
  </property>
  <property fmtid="{D5CDD505-2E9C-101B-9397-08002B2CF9AE}" pid="4" name="MSIP_Label_d7dc88d9-fa17-47eb-a208-3e66f59d50e5_Method">
    <vt:lpwstr>Privileged</vt:lpwstr>
  </property>
  <property fmtid="{D5CDD505-2E9C-101B-9397-08002B2CF9AE}" pid="5" name="MSIP_Label_d7dc88d9-fa17-47eb-a208-3e66f59d50e5_Name">
    <vt:lpwstr>Internal</vt:lpwstr>
  </property>
  <property fmtid="{D5CDD505-2E9C-101B-9397-08002B2CF9AE}" pid="6" name="MSIP_Label_d7dc88d9-fa17-47eb-a208-3e66f59d50e5_SiteId">
    <vt:lpwstr>d51ba343-9258-4ea6-9907-426d8c84ec12</vt:lpwstr>
  </property>
  <property fmtid="{D5CDD505-2E9C-101B-9397-08002B2CF9AE}" pid="7" name="MSIP_Label_d7dc88d9-fa17-47eb-a208-3e66f59d50e5_ActionId">
    <vt:lpwstr>17f8c75f-657a-42e5-95b4-e257a2fabbb6</vt:lpwstr>
  </property>
  <property fmtid="{D5CDD505-2E9C-101B-9397-08002B2CF9AE}" pid="8" name="MSIP_Label_d7dc88d9-fa17-47eb-a208-3e66f59d50e5_ContentBits">
    <vt:lpwstr>0</vt:lpwstr>
  </property>
</Properties>
</file>